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5" r:id="rId5"/>
    <p:sldId id="259" r:id="rId6"/>
    <p:sldId id="260" r:id="rId7"/>
    <p:sldId id="281" r:id="rId8"/>
    <p:sldId id="262" r:id="rId9"/>
    <p:sldId id="263" r:id="rId10"/>
    <p:sldId id="275" r:id="rId11"/>
    <p:sldId id="276" r:id="rId12"/>
    <p:sldId id="277" r:id="rId13"/>
    <p:sldId id="278" r:id="rId14"/>
    <p:sldId id="279" r:id="rId15"/>
    <p:sldId id="280" r:id="rId16"/>
    <p:sldId id="264" r:id="rId17"/>
    <p:sldId id="271" r:id="rId18"/>
    <p:sldId id="273" r:id="rId19"/>
    <p:sldId id="272" r:id="rId20"/>
    <p:sldId id="274" r:id="rId21"/>
    <p:sldId id="267" r:id="rId22"/>
    <p:sldId id="268" r:id="rId23"/>
    <p:sldId id="269" r:id="rId24"/>
    <p:sldId id="282" r:id="rId25"/>
    <p:sldId id="283" r:id="rId26"/>
    <p:sldId id="284" r:id="rId27"/>
    <p:sldId id="27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1C90F-C58F-4348-A818-CF4A37233D5D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75B23A-A6CF-488C-ACBB-16F67FDB9EF5}">
      <dgm:prSet phldrT="[Text]" custT="1"/>
      <dgm:spPr/>
      <dgm:t>
        <a:bodyPr/>
        <a:lstStyle/>
        <a:p>
          <a:r>
            <a:rPr lang="en-US" sz="2800" dirty="0" smtClean="0"/>
            <a:t>Table of Content</a:t>
          </a:r>
          <a:endParaRPr lang="en-US" sz="2800" dirty="0"/>
        </a:p>
      </dgm:t>
    </dgm:pt>
    <dgm:pt modelId="{590EA9C2-2EE3-4B99-B900-B41561D78CF8}" type="parTrans" cxnId="{48A2FAC2-2B78-4F86-9FB4-9143D842EB45}">
      <dgm:prSet/>
      <dgm:spPr/>
      <dgm:t>
        <a:bodyPr/>
        <a:lstStyle/>
        <a:p>
          <a:endParaRPr lang="en-US"/>
        </a:p>
      </dgm:t>
    </dgm:pt>
    <dgm:pt modelId="{847C0698-2062-422F-ACD2-4FAB490F9A8F}" type="sibTrans" cxnId="{48A2FAC2-2B78-4F86-9FB4-9143D842EB45}">
      <dgm:prSet/>
      <dgm:spPr/>
      <dgm:t>
        <a:bodyPr/>
        <a:lstStyle/>
        <a:p>
          <a:endParaRPr lang="en-US"/>
        </a:p>
      </dgm:t>
    </dgm:pt>
    <dgm:pt modelId="{A09B31EA-7367-4923-9796-CDA7F672A62A}">
      <dgm:prSet phldrT="[Text]" custT="1"/>
      <dgm:spPr/>
      <dgm:t>
        <a:bodyPr/>
        <a:lstStyle/>
        <a:p>
          <a:r>
            <a:rPr lang="en-US" sz="2800" dirty="0" smtClean="0"/>
            <a:t>Introduction</a:t>
          </a:r>
          <a:endParaRPr lang="en-US" sz="2800" dirty="0"/>
        </a:p>
      </dgm:t>
    </dgm:pt>
    <dgm:pt modelId="{940BF47A-4403-4164-9E97-9319AEDF146A}" type="parTrans" cxnId="{9CA846A1-B977-48EF-86F4-00E39983FE53}">
      <dgm:prSet/>
      <dgm:spPr/>
      <dgm:t>
        <a:bodyPr/>
        <a:lstStyle/>
        <a:p>
          <a:endParaRPr lang="en-US"/>
        </a:p>
      </dgm:t>
    </dgm:pt>
    <dgm:pt modelId="{54DB3C37-39A0-4955-90CC-F8CFC4133B13}" type="sibTrans" cxnId="{9CA846A1-B977-48EF-86F4-00E39983FE53}">
      <dgm:prSet/>
      <dgm:spPr/>
      <dgm:t>
        <a:bodyPr/>
        <a:lstStyle/>
        <a:p>
          <a:endParaRPr lang="en-US"/>
        </a:p>
      </dgm:t>
    </dgm:pt>
    <dgm:pt modelId="{75BE1AD8-C289-4556-9E1C-D59A06F96F54}">
      <dgm:prSet phldrT="[Text]" custT="1"/>
      <dgm:spPr/>
      <dgm:t>
        <a:bodyPr/>
        <a:lstStyle/>
        <a:p>
          <a:r>
            <a:rPr lang="en-US" sz="2800" dirty="0" smtClean="0"/>
            <a:t>Project Preview</a:t>
          </a:r>
          <a:endParaRPr lang="en-US" sz="2800" dirty="0"/>
        </a:p>
      </dgm:t>
    </dgm:pt>
    <dgm:pt modelId="{FA19D47A-8831-4F8B-A428-16847C6F8CB8}" type="parTrans" cxnId="{A6088A75-8BBC-4733-99DE-168D4701CFB1}">
      <dgm:prSet/>
      <dgm:spPr/>
      <dgm:t>
        <a:bodyPr/>
        <a:lstStyle/>
        <a:p>
          <a:endParaRPr lang="en-US"/>
        </a:p>
      </dgm:t>
    </dgm:pt>
    <dgm:pt modelId="{30459A8A-1560-4CE2-A11C-9E74A93A78D6}" type="sibTrans" cxnId="{A6088A75-8BBC-4733-99DE-168D4701CFB1}">
      <dgm:prSet/>
      <dgm:spPr/>
      <dgm:t>
        <a:bodyPr/>
        <a:lstStyle/>
        <a:p>
          <a:endParaRPr lang="en-US"/>
        </a:p>
      </dgm:t>
    </dgm:pt>
    <dgm:pt modelId="{8FCDA10C-0B7E-4CB3-8B8D-C75D8367D100}">
      <dgm:prSet phldrT="[Text]" custT="1"/>
      <dgm:spPr/>
      <dgm:t>
        <a:bodyPr/>
        <a:lstStyle/>
        <a:p>
          <a:r>
            <a:rPr lang="en-US" sz="2800" dirty="0" smtClean="0"/>
            <a:t>Conclusion and </a:t>
          </a:r>
          <a:r>
            <a:rPr lang="en-US" sz="2800" dirty="0" err="1" smtClean="0"/>
            <a:t>disccusion</a:t>
          </a:r>
          <a:endParaRPr lang="en-US" sz="2800" dirty="0"/>
        </a:p>
      </dgm:t>
    </dgm:pt>
    <dgm:pt modelId="{CB23CD74-4860-4EC2-9C2B-3F378C33E7D3}" type="parTrans" cxnId="{BC641B06-ABDE-46DC-A02E-046BB39F57B1}">
      <dgm:prSet/>
      <dgm:spPr/>
      <dgm:t>
        <a:bodyPr/>
        <a:lstStyle/>
        <a:p>
          <a:endParaRPr lang="en-US"/>
        </a:p>
      </dgm:t>
    </dgm:pt>
    <dgm:pt modelId="{4BC3238A-8D5A-4159-8A31-CEEFC7BFA7DF}" type="sibTrans" cxnId="{BC641B06-ABDE-46DC-A02E-046BB39F57B1}">
      <dgm:prSet/>
      <dgm:spPr/>
      <dgm:t>
        <a:bodyPr/>
        <a:lstStyle/>
        <a:p>
          <a:endParaRPr lang="en-US"/>
        </a:p>
      </dgm:t>
    </dgm:pt>
    <dgm:pt modelId="{FA55DA9B-AC42-4AE0-8CE3-79644DF358F0}">
      <dgm:prSet phldrT="[Text]" custT="1"/>
      <dgm:spPr/>
      <dgm:t>
        <a:bodyPr/>
        <a:lstStyle/>
        <a:p>
          <a:r>
            <a:rPr lang="en-US" sz="2800" dirty="0" smtClean="0"/>
            <a:t>Task list</a:t>
          </a:r>
          <a:endParaRPr lang="en-US" sz="2800" dirty="0"/>
        </a:p>
      </dgm:t>
    </dgm:pt>
    <dgm:pt modelId="{7F3A8162-0E28-46EF-B563-00404CA41473}" type="parTrans" cxnId="{D18B2AF6-BDC3-4EA2-81EC-52232ACE2A2C}">
      <dgm:prSet/>
      <dgm:spPr/>
      <dgm:t>
        <a:bodyPr/>
        <a:lstStyle/>
        <a:p>
          <a:endParaRPr lang="en-US"/>
        </a:p>
      </dgm:t>
    </dgm:pt>
    <dgm:pt modelId="{0A0E8709-1464-468C-9460-E718B7C91D34}" type="sibTrans" cxnId="{D18B2AF6-BDC3-4EA2-81EC-52232ACE2A2C}">
      <dgm:prSet/>
      <dgm:spPr/>
      <dgm:t>
        <a:bodyPr/>
        <a:lstStyle/>
        <a:p>
          <a:endParaRPr lang="en-US"/>
        </a:p>
      </dgm:t>
    </dgm:pt>
    <dgm:pt modelId="{D287156B-2DB5-4A21-A433-8E9F47A0AB0F}" type="pres">
      <dgm:prSet presAssocID="{DCE1C90F-C58F-4348-A818-CF4A37233D5D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3312508F-E7E6-4A56-A84B-62F599C2E8CA}" type="pres">
      <dgm:prSet presAssocID="{A875B23A-A6CF-488C-ACBB-16F67FDB9EF5}" presName="Parent" presStyleLbl="node1" presStyleIdx="0" presStyleCnt="2" custScaleX="101367" custLinFactX="-100000" custLinFactNeighborX="-115823" custLinFactNeighborY="-1677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6DEC6CC5-791B-4F15-8E7D-15A7FC858F88}" type="pres">
      <dgm:prSet presAssocID="{A09B31EA-7367-4923-9796-CDA7F672A62A}" presName="Accent" presStyleLbl="node1" presStyleIdx="1" presStyleCnt="2" custLinFactNeighborX="-55967" custLinFactNeighborY="464"/>
      <dgm:spPr/>
    </dgm:pt>
    <dgm:pt modelId="{7728A8D8-0FDA-4F4A-A499-18AFE7A15365}" type="pres">
      <dgm:prSet presAssocID="{A09B31EA-7367-4923-9796-CDA7F672A62A}" presName="Image1" presStyleLbl="fgImgPlace1" presStyleIdx="0" presStyleCnt="4" custLinFactX="-100000" custLinFactNeighborX="-118955" custLinFactNeighborY="4155"/>
      <dgm:spPr/>
    </dgm:pt>
    <dgm:pt modelId="{DA9EA0BC-66F9-4D51-B28F-59F67624F0CD}" type="pres">
      <dgm:prSet presAssocID="{A09B31EA-7367-4923-9796-CDA7F672A62A}" presName="Child1" presStyleLbl="revTx" presStyleIdx="0" presStyleCnt="4" custScaleX="206917" custLinFactNeighborX="-89105" custLinFactNeighborY="17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A6BFF-2BF3-42AC-B03A-439AD31DB8FA}" type="pres">
      <dgm:prSet presAssocID="{75BE1AD8-C289-4556-9E1C-D59A06F96F54}" presName="Image2" presStyleCnt="0"/>
      <dgm:spPr/>
    </dgm:pt>
    <dgm:pt modelId="{EC4B09F5-02A9-4ABD-829A-A901EC753EF7}" type="pres">
      <dgm:prSet presAssocID="{75BE1AD8-C289-4556-9E1C-D59A06F96F54}" presName="Image" presStyleLbl="fgImgPlace1" presStyleIdx="1" presStyleCnt="4" custLinFactX="-100000" custLinFactNeighborX="-109814" custLinFactNeighborY="10959"/>
      <dgm:spPr/>
    </dgm:pt>
    <dgm:pt modelId="{B7D26E4C-67EE-4B17-A35F-55DCE5FA0CFF}" type="pres">
      <dgm:prSet presAssocID="{75BE1AD8-C289-4556-9E1C-D59A06F96F54}" presName="Child2" presStyleLbl="revTx" presStyleIdx="1" presStyleCnt="4" custScaleX="209928" custLinFactX="-3380" custLinFactNeighborX="-100000" custLinFactNeighborY="121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4A7F9-A507-48BC-B363-3BB41E331D36}" type="pres">
      <dgm:prSet presAssocID="{8FCDA10C-0B7E-4CB3-8B8D-C75D8367D100}" presName="Image3" presStyleCnt="0"/>
      <dgm:spPr/>
    </dgm:pt>
    <dgm:pt modelId="{E3350D41-5FD6-411B-8EA3-E01CFB1D50AD}" type="pres">
      <dgm:prSet presAssocID="{8FCDA10C-0B7E-4CB3-8B8D-C75D8367D100}" presName="Image" presStyleLbl="fgImgPlace1" presStyleIdx="2" presStyleCnt="4" custLinFactX="-100000" custLinFactNeighborX="-109815" custLinFactNeighborY="-3168"/>
      <dgm:spPr/>
    </dgm:pt>
    <dgm:pt modelId="{DA62D6DA-2BAD-4181-892C-D7F85067083D}" type="pres">
      <dgm:prSet presAssocID="{8FCDA10C-0B7E-4CB3-8B8D-C75D8367D100}" presName="Child3" presStyleLbl="revTx" presStyleIdx="2" presStyleCnt="4" custScaleX="385313" custScaleY="105475" custLinFactNeighborX="-17108" custLinFactNeighborY="-41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B9EB47-BFBC-4210-B12A-A24287C7BFF4}" type="pres">
      <dgm:prSet presAssocID="{FA55DA9B-AC42-4AE0-8CE3-79644DF358F0}" presName="Image4" presStyleCnt="0"/>
      <dgm:spPr/>
    </dgm:pt>
    <dgm:pt modelId="{E9C1B781-E316-4FBD-8701-4372B09904A9}" type="pres">
      <dgm:prSet presAssocID="{FA55DA9B-AC42-4AE0-8CE3-79644DF358F0}" presName="Image" presStyleLbl="fgImgPlace1" presStyleIdx="3" presStyleCnt="4" custLinFactX="-100000" custLinFactNeighborX="-117675" custLinFactNeighborY="2493"/>
      <dgm:spPr/>
    </dgm:pt>
    <dgm:pt modelId="{DE8D137F-3090-4838-BF19-2F7EE8CFE255}" type="pres">
      <dgm:prSet presAssocID="{FA55DA9B-AC42-4AE0-8CE3-79644DF358F0}" presName="Child4" presStyleLbl="revTx" presStyleIdx="3" presStyleCnt="4" custScaleX="121859" custScaleY="71886" custLinFactX="-32820" custLinFactNeighborX="-100000" custLinFactNeighborY="15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D98AEF-8231-4E2C-BC13-E59F5C6ABD31}" type="presOf" srcId="{DCE1C90F-C58F-4348-A818-CF4A37233D5D}" destId="{D287156B-2DB5-4A21-A433-8E9F47A0AB0F}" srcOrd="0" destOrd="0" presId="urn:microsoft.com/office/officeart/2011/layout/RadialPictureList"/>
    <dgm:cxn modelId="{9CA846A1-B977-48EF-86F4-00E39983FE53}" srcId="{A875B23A-A6CF-488C-ACBB-16F67FDB9EF5}" destId="{A09B31EA-7367-4923-9796-CDA7F672A62A}" srcOrd="0" destOrd="0" parTransId="{940BF47A-4403-4164-9E97-9319AEDF146A}" sibTransId="{54DB3C37-39A0-4955-90CC-F8CFC4133B13}"/>
    <dgm:cxn modelId="{45E0B33D-46AA-4D94-937E-EB05D5C152DD}" type="presOf" srcId="{A09B31EA-7367-4923-9796-CDA7F672A62A}" destId="{DA9EA0BC-66F9-4D51-B28F-59F67624F0CD}" srcOrd="0" destOrd="0" presId="urn:microsoft.com/office/officeart/2011/layout/RadialPictureList"/>
    <dgm:cxn modelId="{AD9FF4D1-442A-4CA0-8B65-20AB35879F2C}" type="presOf" srcId="{A875B23A-A6CF-488C-ACBB-16F67FDB9EF5}" destId="{3312508F-E7E6-4A56-A84B-62F599C2E8CA}" srcOrd="0" destOrd="0" presId="urn:microsoft.com/office/officeart/2011/layout/RadialPictureList"/>
    <dgm:cxn modelId="{A6088A75-8BBC-4733-99DE-168D4701CFB1}" srcId="{A875B23A-A6CF-488C-ACBB-16F67FDB9EF5}" destId="{75BE1AD8-C289-4556-9E1C-D59A06F96F54}" srcOrd="1" destOrd="0" parTransId="{FA19D47A-8831-4F8B-A428-16847C6F8CB8}" sibTransId="{30459A8A-1560-4CE2-A11C-9E74A93A78D6}"/>
    <dgm:cxn modelId="{EFFB3F0A-655C-41D0-9B22-B343CA4F00C2}" type="presOf" srcId="{FA55DA9B-AC42-4AE0-8CE3-79644DF358F0}" destId="{DE8D137F-3090-4838-BF19-2F7EE8CFE255}" srcOrd="0" destOrd="0" presId="urn:microsoft.com/office/officeart/2011/layout/RadialPictureList"/>
    <dgm:cxn modelId="{BC641B06-ABDE-46DC-A02E-046BB39F57B1}" srcId="{A875B23A-A6CF-488C-ACBB-16F67FDB9EF5}" destId="{8FCDA10C-0B7E-4CB3-8B8D-C75D8367D100}" srcOrd="2" destOrd="0" parTransId="{CB23CD74-4860-4EC2-9C2B-3F378C33E7D3}" sibTransId="{4BC3238A-8D5A-4159-8A31-CEEFC7BFA7DF}"/>
    <dgm:cxn modelId="{C4AC90BE-53DD-42C7-8440-1702B2FC9B0A}" type="presOf" srcId="{8FCDA10C-0B7E-4CB3-8B8D-C75D8367D100}" destId="{DA62D6DA-2BAD-4181-892C-D7F85067083D}" srcOrd="0" destOrd="0" presId="urn:microsoft.com/office/officeart/2011/layout/RadialPictureList"/>
    <dgm:cxn modelId="{7E76C802-E3EE-4CD8-A25D-4FC7160C29C5}" type="presOf" srcId="{75BE1AD8-C289-4556-9E1C-D59A06F96F54}" destId="{B7D26E4C-67EE-4B17-A35F-55DCE5FA0CFF}" srcOrd="0" destOrd="0" presId="urn:microsoft.com/office/officeart/2011/layout/RadialPictureList"/>
    <dgm:cxn modelId="{48A2FAC2-2B78-4F86-9FB4-9143D842EB45}" srcId="{DCE1C90F-C58F-4348-A818-CF4A37233D5D}" destId="{A875B23A-A6CF-488C-ACBB-16F67FDB9EF5}" srcOrd="0" destOrd="0" parTransId="{590EA9C2-2EE3-4B99-B900-B41561D78CF8}" sibTransId="{847C0698-2062-422F-ACD2-4FAB490F9A8F}"/>
    <dgm:cxn modelId="{D18B2AF6-BDC3-4EA2-81EC-52232ACE2A2C}" srcId="{A875B23A-A6CF-488C-ACBB-16F67FDB9EF5}" destId="{FA55DA9B-AC42-4AE0-8CE3-79644DF358F0}" srcOrd="3" destOrd="0" parTransId="{7F3A8162-0E28-46EF-B563-00404CA41473}" sibTransId="{0A0E8709-1464-468C-9460-E718B7C91D34}"/>
    <dgm:cxn modelId="{8912B7A9-2580-48B9-9609-38D9FD6474FB}" type="presParOf" srcId="{D287156B-2DB5-4A21-A433-8E9F47A0AB0F}" destId="{3312508F-E7E6-4A56-A84B-62F599C2E8CA}" srcOrd="0" destOrd="0" presId="urn:microsoft.com/office/officeart/2011/layout/RadialPictureList"/>
    <dgm:cxn modelId="{AC3B5A12-FB6D-49F1-9577-89B45901078D}" type="presParOf" srcId="{D287156B-2DB5-4A21-A433-8E9F47A0AB0F}" destId="{6DEC6CC5-791B-4F15-8E7D-15A7FC858F88}" srcOrd="1" destOrd="0" presId="urn:microsoft.com/office/officeart/2011/layout/RadialPictureList"/>
    <dgm:cxn modelId="{5861FF6C-B792-4101-B966-017C5DCF846E}" type="presParOf" srcId="{D287156B-2DB5-4A21-A433-8E9F47A0AB0F}" destId="{7728A8D8-0FDA-4F4A-A499-18AFE7A15365}" srcOrd="2" destOrd="0" presId="urn:microsoft.com/office/officeart/2011/layout/RadialPictureList"/>
    <dgm:cxn modelId="{FD2E8780-C9E6-4882-A15B-8BE021D21D1B}" type="presParOf" srcId="{D287156B-2DB5-4A21-A433-8E9F47A0AB0F}" destId="{DA9EA0BC-66F9-4D51-B28F-59F67624F0CD}" srcOrd="3" destOrd="0" presId="urn:microsoft.com/office/officeart/2011/layout/RadialPictureList"/>
    <dgm:cxn modelId="{6D1DF496-A1AA-441D-802E-EAB0C482E2D9}" type="presParOf" srcId="{D287156B-2DB5-4A21-A433-8E9F47A0AB0F}" destId="{B66A6BFF-2BF3-42AC-B03A-439AD31DB8FA}" srcOrd="4" destOrd="0" presId="urn:microsoft.com/office/officeart/2011/layout/RadialPictureList"/>
    <dgm:cxn modelId="{E8FF6D51-6123-4EAD-A3AC-1D0AFC420BC5}" type="presParOf" srcId="{B66A6BFF-2BF3-42AC-B03A-439AD31DB8FA}" destId="{EC4B09F5-02A9-4ABD-829A-A901EC753EF7}" srcOrd="0" destOrd="0" presId="urn:microsoft.com/office/officeart/2011/layout/RadialPictureList"/>
    <dgm:cxn modelId="{415F0128-3A78-41AC-BF67-9A8F5E18660F}" type="presParOf" srcId="{D287156B-2DB5-4A21-A433-8E9F47A0AB0F}" destId="{B7D26E4C-67EE-4B17-A35F-55DCE5FA0CFF}" srcOrd="5" destOrd="0" presId="urn:microsoft.com/office/officeart/2011/layout/RadialPictureList"/>
    <dgm:cxn modelId="{64F5E60E-AC4B-44DF-9CFB-DCE7AED339B8}" type="presParOf" srcId="{D287156B-2DB5-4A21-A433-8E9F47A0AB0F}" destId="{3994A7F9-A507-48BC-B363-3BB41E331D36}" srcOrd="6" destOrd="0" presId="urn:microsoft.com/office/officeart/2011/layout/RadialPictureList"/>
    <dgm:cxn modelId="{43B698FC-4C84-4A18-B738-A514C7A663CE}" type="presParOf" srcId="{3994A7F9-A507-48BC-B363-3BB41E331D36}" destId="{E3350D41-5FD6-411B-8EA3-E01CFB1D50AD}" srcOrd="0" destOrd="0" presId="urn:microsoft.com/office/officeart/2011/layout/RadialPictureList"/>
    <dgm:cxn modelId="{D99C145F-B898-4307-AA56-16453F617342}" type="presParOf" srcId="{D287156B-2DB5-4A21-A433-8E9F47A0AB0F}" destId="{DA62D6DA-2BAD-4181-892C-D7F85067083D}" srcOrd="7" destOrd="0" presId="urn:microsoft.com/office/officeart/2011/layout/RadialPictureList"/>
    <dgm:cxn modelId="{EE1040CF-1E84-4312-BEF0-541A04EB6C89}" type="presParOf" srcId="{D287156B-2DB5-4A21-A433-8E9F47A0AB0F}" destId="{F3B9EB47-BFBC-4210-B12A-A24287C7BFF4}" srcOrd="8" destOrd="0" presId="urn:microsoft.com/office/officeart/2011/layout/RadialPictureList"/>
    <dgm:cxn modelId="{C99CE019-EBD6-4047-BDC4-A91538E0903D}" type="presParOf" srcId="{F3B9EB47-BFBC-4210-B12A-A24287C7BFF4}" destId="{E9C1B781-E316-4FBD-8701-4372B09904A9}" srcOrd="0" destOrd="0" presId="urn:microsoft.com/office/officeart/2011/layout/RadialPictureList"/>
    <dgm:cxn modelId="{C27B2368-C7A7-42B7-9ADF-C8CE6607EDBA}" type="presParOf" srcId="{D287156B-2DB5-4A21-A433-8E9F47A0AB0F}" destId="{DE8D137F-3090-4838-BF19-2F7EE8CFE255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2508F-E7E6-4A56-A84B-62F599C2E8CA}">
      <dsp:nvSpPr>
        <dsp:cNvPr id="0" name=""/>
        <dsp:cNvSpPr/>
      </dsp:nvSpPr>
      <dsp:spPr>
        <a:xfrm>
          <a:off x="0" y="1160983"/>
          <a:ext cx="1892840" cy="18671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Table of Content</a:t>
          </a:r>
          <a:endParaRPr lang="en-US" sz="2800" kern="1200" dirty="0"/>
        </a:p>
      </dsp:txBody>
      <dsp:txXfrm>
        <a:off x="277200" y="1434420"/>
        <a:ext cx="1338440" cy="1320273"/>
      </dsp:txXfrm>
    </dsp:sp>
    <dsp:sp modelId="{6DEC6CC5-791B-4F15-8E7D-15A7FC858F88}">
      <dsp:nvSpPr>
        <dsp:cNvPr id="0" name=""/>
        <dsp:cNvSpPr/>
      </dsp:nvSpPr>
      <dsp:spPr>
        <a:xfrm>
          <a:off x="-793617" y="172199"/>
          <a:ext cx="3763685" cy="3923270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8A8D8-0FDA-4F4A-A499-18AFE7A15365}">
      <dsp:nvSpPr>
        <dsp:cNvPr id="0" name=""/>
        <dsp:cNvSpPr/>
      </dsp:nvSpPr>
      <dsp:spPr>
        <a:xfrm>
          <a:off x="1452096" y="41563"/>
          <a:ext cx="1000542" cy="10003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EA0BC-66F9-4D51-B28F-59F67624F0CD}">
      <dsp:nvSpPr>
        <dsp:cNvPr id="0" name=""/>
        <dsp:cNvSpPr/>
      </dsp:nvSpPr>
      <dsp:spPr>
        <a:xfrm>
          <a:off x="2810149" y="29423"/>
          <a:ext cx="2771356" cy="96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800" kern="1200" dirty="0" smtClean="0"/>
            <a:t>Introduction</a:t>
          </a:r>
          <a:endParaRPr lang="en-US" sz="2800" kern="1200" dirty="0"/>
        </a:p>
      </dsp:txBody>
      <dsp:txXfrm>
        <a:off x="2810149" y="29423"/>
        <a:ext cx="2771356" cy="968340"/>
      </dsp:txXfrm>
    </dsp:sp>
    <dsp:sp modelId="{EC4B09F5-02A9-4ABD-829A-A901EC753EF7}">
      <dsp:nvSpPr>
        <dsp:cNvPr id="0" name=""/>
        <dsp:cNvSpPr/>
      </dsp:nvSpPr>
      <dsp:spPr>
        <a:xfrm>
          <a:off x="2282586" y="1041280"/>
          <a:ext cx="1000542" cy="10003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26E4C-67EE-4B17-A35F-55DCE5FA0CFF}">
      <dsp:nvSpPr>
        <dsp:cNvPr id="0" name=""/>
        <dsp:cNvSpPr/>
      </dsp:nvSpPr>
      <dsp:spPr>
        <a:xfrm>
          <a:off x="3335081" y="1067068"/>
          <a:ext cx="2811684" cy="96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800" kern="1200" dirty="0" smtClean="0"/>
            <a:t>Project Preview</a:t>
          </a:r>
          <a:endParaRPr lang="en-US" sz="2800" kern="1200" dirty="0"/>
        </a:p>
      </dsp:txBody>
      <dsp:txXfrm>
        <a:off x="3335081" y="1067068"/>
        <a:ext cx="2811684" cy="968340"/>
      </dsp:txXfrm>
    </dsp:sp>
    <dsp:sp modelId="{E3350D41-5FD6-411B-8EA3-E01CFB1D50AD}">
      <dsp:nvSpPr>
        <dsp:cNvPr id="0" name=""/>
        <dsp:cNvSpPr/>
      </dsp:nvSpPr>
      <dsp:spPr>
        <a:xfrm>
          <a:off x="2278739" y="2269716"/>
          <a:ext cx="1000542" cy="10003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2D6DA-2BAD-4181-892C-D7F85067083D}">
      <dsp:nvSpPr>
        <dsp:cNvPr id="0" name=""/>
        <dsp:cNvSpPr/>
      </dsp:nvSpPr>
      <dsp:spPr>
        <a:xfrm>
          <a:off x="3316056" y="2251077"/>
          <a:ext cx="5160714" cy="102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800" kern="1200" dirty="0" smtClean="0"/>
            <a:t>Conclusion and </a:t>
          </a:r>
          <a:r>
            <a:rPr lang="en-US" sz="2800" kern="1200" dirty="0" err="1" smtClean="0"/>
            <a:t>disccusion</a:t>
          </a:r>
          <a:endParaRPr lang="en-US" sz="2800" kern="1200" dirty="0"/>
        </a:p>
      </dsp:txBody>
      <dsp:txXfrm>
        <a:off x="3316056" y="2251077"/>
        <a:ext cx="5160714" cy="1021356"/>
      </dsp:txXfrm>
    </dsp:sp>
    <dsp:sp modelId="{E9C1B781-E316-4FBD-8701-4372B09904A9}">
      <dsp:nvSpPr>
        <dsp:cNvPr id="0" name=""/>
        <dsp:cNvSpPr/>
      </dsp:nvSpPr>
      <dsp:spPr>
        <a:xfrm>
          <a:off x="1464903" y="3265481"/>
          <a:ext cx="1000542" cy="10003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8D137F-3090-4838-BF19-2F7EE8CFE255}">
      <dsp:nvSpPr>
        <dsp:cNvPr id="0" name=""/>
        <dsp:cNvSpPr/>
      </dsp:nvSpPr>
      <dsp:spPr>
        <a:xfrm>
          <a:off x="2794264" y="3436708"/>
          <a:ext cx="1632126" cy="696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800" kern="1200" dirty="0" smtClean="0"/>
            <a:t>Task list</a:t>
          </a:r>
          <a:endParaRPr lang="en-US" sz="2800" kern="1200" dirty="0"/>
        </a:p>
      </dsp:txBody>
      <dsp:txXfrm>
        <a:off x="2794264" y="3436708"/>
        <a:ext cx="1632126" cy="696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23-Sep-21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5062" y="806489"/>
            <a:ext cx="8574622" cy="2616199"/>
          </a:xfrm>
        </p:spPr>
        <p:txBody>
          <a:bodyPr/>
          <a:lstStyle/>
          <a:p>
            <a:r>
              <a:rPr lang="en-US" dirty="0" smtClean="0"/>
              <a:t>COVID INFO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2039" y="3543354"/>
            <a:ext cx="6987645" cy="1388534"/>
          </a:xfrm>
        </p:spPr>
        <p:txBody>
          <a:bodyPr/>
          <a:lstStyle/>
          <a:p>
            <a:r>
              <a:rPr lang="en-US" dirty="0" smtClean="0"/>
              <a:t>Group 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20261" y="1778165"/>
            <a:ext cx="3188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Presentation</a:t>
            </a:r>
            <a:endParaRPr lang="en-US" sz="28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0445" y="4285557"/>
            <a:ext cx="4329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Supervised by: </a:t>
            </a:r>
            <a:r>
              <a:rPr lang="en-GB" dirty="0" err="1" smtClean="0"/>
              <a:t>Mr.</a:t>
            </a:r>
            <a:r>
              <a:rPr lang="en-GB" dirty="0" smtClean="0"/>
              <a:t> NGO </a:t>
            </a:r>
            <a:r>
              <a:rPr lang="en-GB" dirty="0"/>
              <a:t>PHUOC NGUYEN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609" y="355747"/>
            <a:ext cx="2373642" cy="150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9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Project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856" y="663248"/>
            <a:ext cx="10091110" cy="627390"/>
          </a:xfrm>
        </p:spPr>
        <p:txBody>
          <a:bodyPr>
            <a:normAutofit/>
          </a:bodyPr>
          <a:lstStyle/>
          <a:p>
            <a:r>
              <a:rPr lang="en-US" dirty="0" smtClean="0"/>
              <a:t>Android main view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b-f45-zpg.zdn.vn/454046710445692599/6fd661fe853873662a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77" y="1290638"/>
            <a:ext cx="2337912" cy="493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Project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856" y="663248"/>
            <a:ext cx="10091110" cy="627390"/>
          </a:xfrm>
        </p:spPr>
        <p:txBody>
          <a:bodyPr>
            <a:normAutofit/>
          </a:bodyPr>
          <a:lstStyle/>
          <a:p>
            <a:r>
              <a:rPr lang="en-US" dirty="0" smtClean="0"/>
              <a:t>Android Phone OTP view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b-f34-zpg.zdn.vn/8591540202068578815/4f05f2521694e0cab9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09" y="1147157"/>
            <a:ext cx="2408721" cy="50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b-f41-zpg.zdn.vn/6521117987916991137/ab20657781b177ef2ea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17" y="1147157"/>
            <a:ext cx="2405877" cy="507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2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Project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856" y="663248"/>
            <a:ext cx="10091110" cy="627390"/>
          </a:xfrm>
        </p:spPr>
        <p:txBody>
          <a:bodyPr>
            <a:normAutofit/>
          </a:bodyPr>
          <a:lstStyle/>
          <a:p>
            <a:r>
              <a:rPr lang="en-US" dirty="0" smtClean="0"/>
              <a:t>Android User register view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b-f40-zpg.zdn.vn/3023972193947088610/f2550802ecc41a9a43d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7" y="1290638"/>
            <a:ext cx="2337913" cy="493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2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Project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856" y="663248"/>
            <a:ext cx="10091110" cy="627390"/>
          </a:xfrm>
        </p:spPr>
        <p:txBody>
          <a:bodyPr>
            <a:normAutofit/>
          </a:bodyPr>
          <a:lstStyle/>
          <a:p>
            <a:r>
              <a:rPr lang="en-US" dirty="0" err="1" smtClean="0"/>
              <a:t>Andoird</a:t>
            </a:r>
            <a:r>
              <a:rPr lang="en-US" dirty="0" smtClean="0"/>
              <a:t> Health declaration view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b-f42-zpg.zdn.vn/5798923081246774744/cd13b83b5cfdaaa3f3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33" y="1290638"/>
            <a:ext cx="2377440" cy="50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b-f18-zpg.zdn.vn/7068126056929783991/e118ba315ef7a8a9f1e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099" y="1290638"/>
            <a:ext cx="2377440" cy="50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3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Project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856" y="663248"/>
            <a:ext cx="10091110" cy="627390"/>
          </a:xfrm>
        </p:spPr>
        <p:txBody>
          <a:bodyPr>
            <a:normAutofit/>
          </a:bodyPr>
          <a:lstStyle/>
          <a:p>
            <a:r>
              <a:rPr lang="en-US" dirty="0" smtClean="0"/>
              <a:t>Android infected area map view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b-f42-zpg.zdn.vn/1555041159250592475/2104e2530695f0cba9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91" y="1290638"/>
            <a:ext cx="2377440" cy="50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0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Project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856" y="663248"/>
            <a:ext cx="10091110" cy="627390"/>
          </a:xfrm>
        </p:spPr>
        <p:txBody>
          <a:bodyPr>
            <a:normAutofit/>
          </a:bodyPr>
          <a:lstStyle/>
          <a:p>
            <a:r>
              <a:rPr lang="en-US" dirty="0" smtClean="0"/>
              <a:t>Android </a:t>
            </a:r>
            <a:r>
              <a:rPr lang="en-US" dirty="0" err="1" smtClean="0"/>
              <a:t>Covid</a:t>
            </a:r>
            <a:r>
              <a:rPr lang="en-US" dirty="0" smtClean="0"/>
              <a:t> articles view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-f45-zpg.zdn.vn/7727722875663217413/d4933c37d0f126af7fe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51" y="1290638"/>
            <a:ext cx="2377440" cy="50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b-f34-zpg.zdn.vn/8896201351233256235/651b70bf9c796a27336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703" y="1290638"/>
            <a:ext cx="2377440" cy="50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1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Project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856" y="663248"/>
            <a:ext cx="10091110" cy="627390"/>
          </a:xfrm>
        </p:spPr>
        <p:txBody>
          <a:bodyPr>
            <a:normAutofit/>
          </a:bodyPr>
          <a:lstStyle/>
          <a:p>
            <a:r>
              <a:rPr lang="en-US" dirty="0" smtClean="0"/>
              <a:t>User management page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256" y="1225098"/>
            <a:ext cx="9614406" cy="485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9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Project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856" y="663248"/>
            <a:ext cx="10091110" cy="627390"/>
          </a:xfrm>
        </p:spPr>
        <p:txBody>
          <a:bodyPr>
            <a:normAutofit/>
          </a:bodyPr>
          <a:lstStyle/>
          <a:p>
            <a:r>
              <a:rPr lang="en-US" dirty="0" smtClean="0"/>
              <a:t>F0 management page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253" y="1290638"/>
            <a:ext cx="9746713" cy="492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Project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856" y="663248"/>
            <a:ext cx="10091110" cy="627390"/>
          </a:xfrm>
        </p:spPr>
        <p:txBody>
          <a:bodyPr>
            <a:normAutofit/>
          </a:bodyPr>
          <a:lstStyle/>
          <a:p>
            <a:r>
              <a:rPr lang="en-US" dirty="0" smtClean="0"/>
              <a:t>F1 management page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537" y="1290638"/>
            <a:ext cx="9767430" cy="49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Project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856" y="663248"/>
            <a:ext cx="10091110" cy="627390"/>
          </a:xfrm>
        </p:spPr>
        <p:txBody>
          <a:bodyPr>
            <a:normAutofit/>
          </a:bodyPr>
          <a:lstStyle/>
          <a:p>
            <a:r>
              <a:rPr lang="en-US" dirty="0" smtClean="0"/>
              <a:t>Treatment area management page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34" y="1290638"/>
            <a:ext cx="9781332" cy="49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3735052" cy="827411"/>
          </a:xfrm>
        </p:spPr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143249"/>
              </p:ext>
            </p:extLst>
          </p:nvPr>
        </p:nvGraphicFramePr>
        <p:xfrm>
          <a:off x="1484313" y="2667000"/>
          <a:ext cx="10018713" cy="18542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262299"/>
                <a:gridCol w="4416843"/>
                <a:gridCol w="33395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Student 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Nguyen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Nhuan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Student1235025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 </a:t>
                      </a:r>
                      <a:r>
                        <a:rPr lang="en-GB" sz="180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Duc</a:t>
                      </a:r>
                      <a:r>
                        <a:rPr lang="en-GB" sz="180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Student1233862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Hoang </a:t>
                      </a:r>
                      <a:r>
                        <a:rPr lang="en-GB" sz="180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Giang</a:t>
                      </a:r>
                      <a:r>
                        <a:rPr lang="en-GB" sz="180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Chuan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Student1235028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Dao Nguyen </a:t>
                      </a:r>
                      <a:r>
                        <a:rPr lang="en-GB" sz="180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Xuan</a:t>
                      </a:r>
                      <a:r>
                        <a:rPr lang="en-GB" sz="180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Student1233877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Project 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856" y="663248"/>
            <a:ext cx="10091110" cy="627390"/>
          </a:xfrm>
        </p:spPr>
        <p:txBody>
          <a:bodyPr>
            <a:normAutofit/>
          </a:bodyPr>
          <a:lstStyle/>
          <a:p>
            <a:r>
              <a:rPr lang="en-US" dirty="0" smtClean="0"/>
              <a:t>Quarantine area management page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27" y="1290638"/>
            <a:ext cx="9775039" cy="49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Conclusion &amp;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50" y="964276"/>
            <a:ext cx="10018713" cy="3267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With </a:t>
            </a:r>
            <a:r>
              <a:rPr lang="en-US" sz="2800" dirty="0"/>
              <a:t>the knowledge accumulated in the process of studying and </a:t>
            </a:r>
            <a:r>
              <a:rPr lang="en-US" sz="2800" dirty="0" smtClean="0"/>
              <a:t>working at FPT </a:t>
            </a:r>
            <a:r>
              <a:rPr lang="en-US" sz="2800" dirty="0" err="1" smtClean="0"/>
              <a:t>Aptech</a:t>
            </a:r>
            <a:r>
              <a:rPr lang="en-US" sz="2800" dirty="0" smtClean="0"/>
              <a:t>, our team have tried </a:t>
            </a:r>
            <a:r>
              <a:rPr lang="en-US" sz="2800" dirty="0"/>
              <a:t>our best to complete this project as best as possible.</a:t>
            </a:r>
          </a:p>
          <a:p>
            <a:pPr marL="0" indent="0">
              <a:buNone/>
            </a:pPr>
            <a:r>
              <a:rPr lang="en-US" sz="2800" dirty="0" smtClean="0"/>
              <a:t>We have also learnt about working remotely and time management due to working with the project during lockdown.</a:t>
            </a:r>
            <a:endParaRPr lang="en-US" sz="2800" dirty="0"/>
          </a:p>
          <a:p>
            <a:pPr marL="0" indent="0">
              <a:buNone/>
            </a:pPr>
            <a:endParaRPr lang="en-US" sz="28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11266" name="Picture 2" descr="Teamwork Là Gì? Nâng Cao Kỹ Năng Teamwork Trong Công Việ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214" y="3880994"/>
            <a:ext cx="5949425" cy="273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03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Conclusion &amp;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50" y="964276"/>
            <a:ext cx="10018713" cy="326785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Discussion</a:t>
            </a:r>
          </a:p>
          <a:p>
            <a:pPr marL="0" indent="0">
              <a:buNone/>
            </a:pPr>
            <a:r>
              <a:rPr lang="en-US" sz="2800" dirty="0"/>
              <a:t>The evaluations of teachers and friends will be valuable guides for us in the future.</a:t>
            </a:r>
          </a:p>
          <a:p>
            <a:endParaRPr lang="en-US" sz="2800" b="1" dirty="0" smtClean="0"/>
          </a:p>
          <a:p>
            <a:pPr marL="0" indent="0">
              <a:buNone/>
            </a:pPr>
            <a:endParaRPr lang="en-US" sz="28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13316" name="Picture 4" descr="External evaluation of Eurimages - Eurimages 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75" y="2485505"/>
            <a:ext cx="6823916" cy="383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3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Task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50" y="964276"/>
            <a:ext cx="10018713" cy="3267859"/>
          </a:xfrm>
        </p:spPr>
        <p:txBody>
          <a:bodyPr>
            <a:normAutofit/>
          </a:bodyPr>
          <a:lstStyle/>
          <a:p>
            <a:endParaRPr lang="en-US" sz="2800" b="1" dirty="0" smtClean="0"/>
          </a:p>
          <a:p>
            <a:pPr marL="0" indent="0">
              <a:buNone/>
            </a:pPr>
            <a:endParaRPr lang="en-US" sz="28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10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25583"/>
              </p:ext>
            </p:extLst>
          </p:nvPr>
        </p:nvGraphicFramePr>
        <p:xfrm>
          <a:off x="2010295" y="1021341"/>
          <a:ext cx="9876477" cy="1139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5747"/>
                <a:gridCol w="2445453"/>
                <a:gridCol w="946627"/>
                <a:gridCol w="1262170"/>
                <a:gridCol w="1104399"/>
                <a:gridCol w="788856"/>
                <a:gridCol w="1814369"/>
                <a:gridCol w="788856"/>
              </a:tblGrid>
              <a:tr h="56998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Project Ref. No.:</a:t>
                      </a:r>
                      <a:endParaRPr lang="en-US" sz="12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COVID INFO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Project Title: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Activity Plan Prepared By: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Date of Preparation of Activity Plan: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99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Sr.No.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Task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Actual Start Date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Actual Days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Team Mate Names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Status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137747"/>
              </p:ext>
            </p:extLst>
          </p:nvPr>
        </p:nvGraphicFramePr>
        <p:xfrm>
          <a:off x="2010723" y="2161309"/>
          <a:ext cx="9884569" cy="360831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726342"/>
                <a:gridCol w="2447457"/>
                <a:gridCol w="947402"/>
                <a:gridCol w="1263204"/>
                <a:gridCol w="1105303"/>
                <a:gridCol w="789503"/>
                <a:gridCol w="1815855"/>
                <a:gridCol w="789503"/>
              </a:tblGrid>
              <a:tr h="4877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Database Structure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7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COVID INFO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7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Nguyen </a:t>
                      </a:r>
                      <a:r>
                        <a:rPr lang="en-US" sz="1000" b="1" dirty="0" err="1">
                          <a:effectLst/>
                        </a:rPr>
                        <a:t>Nhuan</a:t>
                      </a:r>
                      <a:r>
                        <a:rPr lang="en-US" sz="1000" b="1" dirty="0">
                          <a:effectLst/>
                        </a:rPr>
                        <a:t> </a:t>
                      </a:r>
                      <a:r>
                        <a:rPr lang="en-US" sz="1000" b="1" dirty="0" err="1">
                          <a:effectLst/>
                        </a:rPr>
                        <a:t>Phat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28/08/2021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7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Nguyen Nhuan Phat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100%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77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Documentation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877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User f1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877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</a:rPr>
                        <a:t>Android </a:t>
                      </a:r>
                      <a:r>
                        <a:rPr lang="en-US" sz="1000" b="1" dirty="0" err="1" smtClean="0">
                          <a:effectLst/>
                        </a:rPr>
                        <a:t>Covid</a:t>
                      </a:r>
                      <a:r>
                        <a:rPr lang="en-US" sz="1000" b="1" dirty="0" smtClean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news article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877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PCR test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877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Travel History admin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1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Health declaration admin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5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Task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50" y="964276"/>
            <a:ext cx="10018713" cy="3267859"/>
          </a:xfrm>
        </p:spPr>
        <p:txBody>
          <a:bodyPr>
            <a:normAutofit/>
          </a:bodyPr>
          <a:lstStyle/>
          <a:p>
            <a:endParaRPr lang="en-US" sz="2800" b="1" dirty="0" smtClean="0"/>
          </a:p>
          <a:p>
            <a:pPr marL="0" indent="0">
              <a:buNone/>
            </a:pPr>
            <a:endParaRPr lang="en-US" sz="28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10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10295" y="1021341"/>
          <a:ext cx="9876477" cy="1139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5747"/>
                <a:gridCol w="2445453"/>
                <a:gridCol w="946627"/>
                <a:gridCol w="1262170"/>
                <a:gridCol w="1104399"/>
                <a:gridCol w="788856"/>
                <a:gridCol w="1814369"/>
                <a:gridCol w="788856"/>
              </a:tblGrid>
              <a:tr h="56998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Project Ref. No.:</a:t>
                      </a:r>
                      <a:endParaRPr lang="en-US" sz="12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COVID INFO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Project Title: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Activity Plan Prepared By: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Date of Preparation of Activity Plan: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99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Sr.No.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Task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Actual Start Date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Actual Days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Team Mate Names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Status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40644"/>
              </p:ext>
            </p:extLst>
          </p:nvPr>
        </p:nvGraphicFramePr>
        <p:xfrm>
          <a:off x="2010723" y="2161309"/>
          <a:ext cx="9876476" cy="3851073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725747"/>
                <a:gridCol w="2445453"/>
                <a:gridCol w="946627"/>
                <a:gridCol w="1262170"/>
                <a:gridCol w="1104398"/>
                <a:gridCol w="788856"/>
                <a:gridCol w="1814369"/>
                <a:gridCol w="788856"/>
              </a:tblGrid>
              <a:tr h="467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8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Admin dashboard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COVID INFO</a:t>
                      </a:r>
                      <a:endParaRPr lang="en-US" sz="18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effectLst/>
                        </a:rPr>
                        <a:t>Nguyen </a:t>
                      </a:r>
                      <a:r>
                        <a:rPr lang="en-US" sz="1000" b="1" dirty="0" err="1" smtClean="0">
                          <a:effectLst/>
                        </a:rPr>
                        <a:t>Nhuan</a:t>
                      </a:r>
                      <a:r>
                        <a:rPr lang="en-US" sz="1000" b="1" dirty="0" smtClean="0">
                          <a:effectLst/>
                        </a:rPr>
                        <a:t> </a:t>
                      </a:r>
                      <a:r>
                        <a:rPr lang="en-US" sz="1000" b="1" dirty="0" err="1" smtClean="0">
                          <a:effectLst/>
                        </a:rPr>
                        <a:t>Phat</a:t>
                      </a:r>
                      <a:endParaRPr lang="en-US" sz="12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Hoang Giang Chuan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7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User admin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7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User f0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7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QR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7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Chart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7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Report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7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Admin covid statistic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7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Medical Staff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72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Task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50" y="964276"/>
            <a:ext cx="10018713" cy="3267859"/>
          </a:xfrm>
        </p:spPr>
        <p:txBody>
          <a:bodyPr>
            <a:normAutofit/>
          </a:bodyPr>
          <a:lstStyle/>
          <a:p>
            <a:endParaRPr lang="en-US" sz="2800" b="1" dirty="0" smtClean="0"/>
          </a:p>
          <a:p>
            <a:pPr marL="0" indent="0">
              <a:buNone/>
            </a:pPr>
            <a:endParaRPr lang="en-US" sz="28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10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10295" y="1021341"/>
          <a:ext cx="9876477" cy="1139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5747"/>
                <a:gridCol w="2445453"/>
                <a:gridCol w="946627"/>
                <a:gridCol w="1262170"/>
                <a:gridCol w="1104399"/>
                <a:gridCol w="788856"/>
                <a:gridCol w="1814369"/>
                <a:gridCol w="788856"/>
              </a:tblGrid>
              <a:tr h="56998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Project Ref. No.:</a:t>
                      </a:r>
                      <a:endParaRPr lang="en-US" sz="12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COVID INFO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Project Title: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Activity Plan Prepared By: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Date of Preparation of Activity Plan: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99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Sr.No.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Task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Actual Start Date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Actual Days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Team Mate Names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Status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138722"/>
              </p:ext>
            </p:extLst>
          </p:nvPr>
        </p:nvGraphicFramePr>
        <p:xfrm>
          <a:off x="2006824" y="2161309"/>
          <a:ext cx="9888468" cy="385916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726629"/>
                <a:gridCol w="2448422"/>
                <a:gridCol w="947776"/>
                <a:gridCol w="1263702"/>
                <a:gridCol w="1105739"/>
                <a:gridCol w="789814"/>
                <a:gridCol w="1816572"/>
                <a:gridCol w="789814"/>
              </a:tblGrid>
              <a:tr h="334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17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User android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9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COVID INFO</a:t>
                      </a:r>
                      <a:endParaRPr lang="en-US" sz="18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9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effectLst/>
                        </a:rPr>
                        <a:t>Nguyen </a:t>
                      </a:r>
                      <a:r>
                        <a:rPr lang="en-US" sz="1000" b="1" dirty="0" err="1" smtClean="0">
                          <a:effectLst/>
                        </a:rPr>
                        <a:t>Nhuan</a:t>
                      </a:r>
                      <a:r>
                        <a:rPr lang="en-US" sz="1000" b="1" dirty="0" smtClean="0">
                          <a:effectLst/>
                        </a:rPr>
                        <a:t> </a:t>
                      </a:r>
                      <a:r>
                        <a:rPr lang="en-US" sz="1000" b="1" dirty="0" err="1" smtClean="0">
                          <a:effectLst/>
                        </a:rPr>
                        <a:t>Phat</a:t>
                      </a:r>
                      <a:endParaRPr lang="en-US" sz="12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9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</a:rPr>
                        <a:t>Vo </a:t>
                      </a:r>
                      <a:r>
                        <a:rPr lang="en-US" sz="1000" b="1" dirty="0" err="1" smtClean="0">
                          <a:effectLst/>
                        </a:rPr>
                        <a:t>Duc</a:t>
                      </a:r>
                      <a:r>
                        <a:rPr lang="en-US" sz="1000" b="1" dirty="0" smtClean="0">
                          <a:effectLst/>
                        </a:rPr>
                        <a:t> </a:t>
                      </a:r>
                      <a:r>
                        <a:rPr lang="en-US" sz="1000" b="1" dirty="0" err="1" smtClean="0">
                          <a:effectLst/>
                        </a:rPr>
                        <a:t>Chinh</a:t>
                      </a: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4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Health declaration android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4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Health daily android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4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Travel history android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r>
                        <a:rPr lang="en-US" sz="1000" b="1" dirty="0" smtClean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4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Android user Covid statistic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4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Firebase OTP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4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User registering process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8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24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Quarantine area/Treatment area Map for Android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28/08/2021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724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25</a:t>
                      </a:r>
                      <a:endParaRPr lang="en-US" sz="10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Vaccination Passport</a:t>
                      </a:r>
                      <a:endParaRPr lang="en-US" sz="10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 smtClean="0">
                          <a:effectLst/>
                        </a:rPr>
                        <a:t>28/08/2021</a:t>
                      </a:r>
                      <a:endParaRPr lang="en-US" sz="14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effectLst/>
                        </a:rPr>
                        <a:t>2</a:t>
                      </a:r>
                      <a:endParaRPr lang="en-US" sz="18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 smtClean="0">
                          <a:effectLst/>
                        </a:rPr>
                        <a:t>100%</a:t>
                      </a:r>
                      <a:endParaRPr lang="en-US" sz="14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39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Task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50" y="964276"/>
            <a:ext cx="10018713" cy="3267859"/>
          </a:xfrm>
        </p:spPr>
        <p:txBody>
          <a:bodyPr>
            <a:normAutofit/>
          </a:bodyPr>
          <a:lstStyle/>
          <a:p>
            <a:endParaRPr lang="en-US" sz="2800" b="1" dirty="0" smtClean="0"/>
          </a:p>
          <a:p>
            <a:pPr marL="0" indent="0">
              <a:buNone/>
            </a:pPr>
            <a:endParaRPr lang="en-US" sz="28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10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10295" y="1021341"/>
          <a:ext cx="9876477" cy="1139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5747"/>
                <a:gridCol w="2445453"/>
                <a:gridCol w="946627"/>
                <a:gridCol w="1262170"/>
                <a:gridCol w="1104399"/>
                <a:gridCol w="788856"/>
                <a:gridCol w="1814369"/>
                <a:gridCol w="788856"/>
              </a:tblGrid>
              <a:tr h="56998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Project Ref. No.:</a:t>
                      </a:r>
                      <a:endParaRPr lang="en-US" sz="12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COVID INFO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Project Title: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Activity Plan Prepared By: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Date of Preparation of Activity Plan: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99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Sr.No.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Task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Actual Start Date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Actual Days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Team Mate Names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Status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167742"/>
              </p:ext>
            </p:extLst>
          </p:nvPr>
        </p:nvGraphicFramePr>
        <p:xfrm>
          <a:off x="2006824" y="2161309"/>
          <a:ext cx="9896560" cy="3904777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727223"/>
                <a:gridCol w="2450426"/>
                <a:gridCol w="948551"/>
                <a:gridCol w="1264736"/>
                <a:gridCol w="1106644"/>
                <a:gridCol w="790461"/>
                <a:gridCol w="1818058"/>
                <a:gridCol w="790461"/>
              </a:tblGrid>
              <a:tr h="492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25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Login/Logout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COVID INFO</a:t>
                      </a:r>
                      <a:endParaRPr lang="en-US" sz="12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8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r>
                        <a:rPr lang="en-US" sz="1000" b="1" dirty="0" smtClean="0">
                          <a:effectLst/>
                        </a:rPr>
                        <a:t>Nguyen </a:t>
                      </a:r>
                      <a:r>
                        <a:rPr lang="en-US" sz="1000" b="1" dirty="0" err="1" smtClean="0">
                          <a:effectLst/>
                        </a:rPr>
                        <a:t>Nhuan</a:t>
                      </a:r>
                      <a:r>
                        <a:rPr lang="en-US" sz="1000" b="1" dirty="0" smtClean="0">
                          <a:effectLst/>
                        </a:rPr>
                        <a:t> </a:t>
                      </a:r>
                      <a:r>
                        <a:rPr lang="en-US" sz="1000" b="1" dirty="0" err="1" smtClean="0">
                          <a:effectLst/>
                        </a:rPr>
                        <a:t>Phat</a:t>
                      </a:r>
                      <a:endParaRPr lang="en-US" sz="10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Dao Nguyen </a:t>
                      </a:r>
                      <a:r>
                        <a:rPr lang="en-US" sz="1000" b="1" dirty="0" err="1">
                          <a:effectLst/>
                        </a:rPr>
                        <a:t>Xuan</a:t>
                      </a:r>
                      <a:r>
                        <a:rPr lang="en-US" sz="1000" b="1" dirty="0">
                          <a:effectLst/>
                        </a:rPr>
                        <a:t> </a:t>
                      </a:r>
                      <a:r>
                        <a:rPr lang="en-US" sz="1000" b="1" dirty="0" err="1">
                          <a:effectLst/>
                        </a:rPr>
                        <a:t>Huy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2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Admin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2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Session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2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Quarantine area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2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Treatment area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2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</a:rPr>
                        <a:t>User</a:t>
                      </a:r>
                      <a:r>
                        <a:rPr lang="en-US" sz="1000" b="1" baseline="0" dirty="0" smtClean="0">
                          <a:effectLst/>
                        </a:rPr>
                        <a:t> </a:t>
                      </a:r>
                      <a:r>
                        <a:rPr lang="en-US" sz="1000" b="1" dirty="0" smtClean="0">
                          <a:effectLst/>
                        </a:rPr>
                        <a:t>f1/f0 </a:t>
                      </a:r>
                      <a:r>
                        <a:rPr lang="en-US" sz="1000" b="1" dirty="0">
                          <a:effectLst/>
                        </a:rPr>
                        <a:t>Maps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28/08/2021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</a:rPr>
                        <a:t>100%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2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31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Health daily admin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28/08/2021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54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32</a:t>
                      </a:r>
                      <a:endParaRPr lang="en-US" sz="10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Admin</a:t>
                      </a:r>
                      <a:r>
                        <a:rPr lang="en-US" sz="1000" b="1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vaccination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 smtClean="0">
                          <a:effectLst/>
                        </a:rPr>
                        <a:t>28/08/2021</a:t>
                      </a:r>
                      <a:endParaRPr lang="en-US" sz="10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100%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4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223" y="1043872"/>
            <a:ext cx="4155456" cy="1752599"/>
          </a:xfrm>
        </p:spPr>
        <p:txBody>
          <a:bodyPr>
            <a:normAutofit/>
          </a:bodyPr>
          <a:lstStyle/>
          <a:p>
            <a:r>
              <a:rPr lang="en-US" sz="8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end</a:t>
            </a:r>
            <a:endParaRPr lang="en-US" sz="8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602223" y="2796471"/>
            <a:ext cx="530452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  <a:p>
            <a:pPr algn="l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your attention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0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982163"/>
              </p:ext>
            </p:extLst>
          </p:nvPr>
        </p:nvGraphicFramePr>
        <p:xfrm>
          <a:off x="1251556" y="1361900"/>
          <a:ext cx="10018712" cy="4265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4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err="1" smtClean="0"/>
              <a:t>Introdution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50" y="964276"/>
            <a:ext cx="10018713" cy="326785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Introduction</a:t>
            </a:r>
            <a:endParaRPr lang="en-US" sz="2800" b="1" dirty="0" smtClean="0"/>
          </a:p>
          <a:p>
            <a:pPr marL="0" indent="0">
              <a:buNone/>
            </a:pPr>
            <a:r>
              <a:rPr lang="en-US" sz="2800" dirty="0"/>
              <a:t>During the complicated situation of the ongoing pandemic COVID-19, the increasing need to access to COVID-19 information as well as manage COVID-19 related </a:t>
            </a:r>
            <a:r>
              <a:rPr lang="en-US" sz="2800" dirty="0" smtClean="0"/>
              <a:t>patients is </a:t>
            </a:r>
            <a:r>
              <a:rPr lang="en-US" sz="2800" dirty="0"/>
              <a:t>the reason why we are developing a system for the government to manage patients as well as providing COVID-19 information to the people.</a:t>
            </a:r>
            <a:endParaRPr lang="en-US" sz="28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31028" y="2161309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8" name="Picture 2" descr="COV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669" y="4062108"/>
            <a:ext cx="5793898" cy="255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587" y="243424"/>
            <a:ext cx="10018713" cy="485186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Problem definition</a:t>
            </a:r>
          </a:p>
          <a:p>
            <a:pPr marL="0" indent="0">
              <a:buNone/>
            </a:pPr>
            <a:r>
              <a:rPr lang="en-US" dirty="0" err="1" smtClean="0"/>
              <a:t>Covid</a:t>
            </a:r>
            <a:r>
              <a:rPr lang="en-US" dirty="0" smtClean="0"/>
              <a:t> info is a system where: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User can look up Covid-19 case numbers, Covid-19 articles as well as registering themselves for </a:t>
            </a:r>
            <a:r>
              <a:rPr lang="en-US" dirty="0"/>
              <a:t>h</a:t>
            </a:r>
            <a:r>
              <a:rPr lang="en-US" dirty="0" smtClean="0"/>
              <a:t>ealth declaration and </a:t>
            </a:r>
            <a:r>
              <a:rPr lang="en-US" dirty="0"/>
              <a:t>t</a:t>
            </a:r>
            <a:r>
              <a:rPr lang="en-US" dirty="0" smtClean="0"/>
              <a:t>ravel history through an Android application.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Medical Staffs can manage users attributes such as PCR test, health declarations, travel histories and can perform quarantine or treatment admission a user.</a:t>
            </a:r>
            <a:endParaRPr lang="en-US" dirty="0"/>
          </a:p>
        </p:txBody>
      </p:sp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50" y="964276"/>
            <a:ext cx="10018713" cy="1197033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 smtClean="0"/>
              <a:t>Requirement of the project</a:t>
            </a:r>
          </a:p>
          <a:p>
            <a:pPr marL="0" indent="0">
              <a:buNone/>
            </a:pPr>
            <a:r>
              <a:rPr lang="en-US" dirty="0" smtClean="0"/>
              <a:t>To achieve the above objective, our system need these core features: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smtClean="0"/>
              <a:t>Functional feature: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4800112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User managing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Medical staff managing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Calling </a:t>
            </a:r>
            <a:r>
              <a:rPr lang="en-US" sz="2800" dirty="0" err="1"/>
              <a:t>Covid</a:t>
            </a:r>
            <a:r>
              <a:rPr lang="en-US" sz="2800" dirty="0"/>
              <a:t> number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Calling </a:t>
            </a:r>
            <a:r>
              <a:rPr lang="en-US" sz="2800" dirty="0" err="1"/>
              <a:t>Covid</a:t>
            </a:r>
            <a:r>
              <a:rPr lang="en-US" sz="2800" dirty="0"/>
              <a:t> articles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User quarantine process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User treatment admission process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User discharge process</a:t>
            </a:r>
          </a:p>
          <a:p>
            <a:endParaRPr lang="en-US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67395" y="2427316"/>
            <a:ext cx="4800112" cy="1795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PCR tests managing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Health declarations managing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Travel histories managing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Etc…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2" descr="What are Non-Functional Requirements? - Modern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84" y="3953004"/>
            <a:ext cx="4191674" cy="259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0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50" y="964276"/>
            <a:ext cx="10018713" cy="1197033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 smtClean="0"/>
              <a:t>Requirement of the project</a:t>
            </a:r>
          </a:p>
          <a:p>
            <a:pPr marL="0" indent="0">
              <a:buNone/>
            </a:pPr>
            <a:r>
              <a:rPr lang="en-US" dirty="0" smtClean="0"/>
              <a:t>To achieve the above objective, our system need these core features: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smtClean="0"/>
              <a:t>Non-functional feature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57278"/>
            <a:ext cx="4800112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Phone OTP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Infected area map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User chart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F1 and F0 user QR </a:t>
            </a:r>
            <a:r>
              <a:rPr lang="en-US" sz="2800" dirty="0" smtClean="0"/>
              <a:t>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F1 and F0 user </a:t>
            </a:r>
            <a:r>
              <a:rPr lang="en-US" sz="2800" dirty="0" smtClean="0"/>
              <a:t>report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Multi </a:t>
            </a:r>
            <a:r>
              <a:rPr lang="en-US" sz="2800" dirty="0" smtClean="0"/>
              <a:t>language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309503" y="1910002"/>
            <a:ext cx="4800112" cy="1795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11" name="Picture 2" descr="What are Non-Functional Requirements? - Modern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65" y="2924154"/>
            <a:ext cx="4191674" cy="259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90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50" y="964276"/>
            <a:ext cx="10018713" cy="119703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Deployment diagram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2050" name="Picture 2" descr="Spring boot flow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391" y="2111432"/>
            <a:ext cx="6252324" cy="41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99443" y="2161309"/>
            <a:ext cx="3018759" cy="1221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800" b="1" dirty="0" smtClean="0"/>
              <a:t>Backend: Spring boot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 smtClean="0"/>
              <a:t>User frontend: Android App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 smtClean="0"/>
              <a:t>Admin frontend: </a:t>
            </a:r>
            <a:r>
              <a:rPr lang="en-US" sz="1800" b="1" dirty="0" err="1" smtClean="0"/>
              <a:t>Reactjs</a:t>
            </a:r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6426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253" y="1"/>
            <a:ext cx="10018713" cy="114715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50" y="964276"/>
            <a:ext cx="10018713" cy="119703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Technology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2253" y="2485505"/>
            <a:ext cx="7275170" cy="374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81358" y="2066135"/>
            <a:ext cx="7275170" cy="444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Spring Boot rest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err="1" smtClean="0"/>
              <a:t>ReactJS</a:t>
            </a:r>
            <a:r>
              <a:rPr lang="en-US" sz="2800" dirty="0" smtClean="0"/>
              <a:t>, React Hook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Android Studio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Google maps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Google chart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Google translate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Dieasea.sh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News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React QR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React report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err="1" smtClean="0"/>
              <a:t>FireBase</a:t>
            </a:r>
            <a:r>
              <a:rPr lang="en-US" sz="2800" dirty="0" smtClean="0"/>
              <a:t> OTP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Postman</a:t>
            </a:r>
          </a:p>
          <a:p>
            <a:endParaRPr lang="en-US" sz="2800" dirty="0"/>
          </a:p>
        </p:txBody>
      </p:sp>
      <p:pic>
        <p:nvPicPr>
          <p:cNvPr id="5122" name="Picture 2" descr="upload.wikimedia.org/wikipedia/commons/thumb/a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579" y="931888"/>
            <a:ext cx="2043320" cy="144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Spring Boot - Hướng Dẫn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8" name="Picture 8" descr="Spring Boot - Hướng Dẫn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08" y="2884384"/>
            <a:ext cx="2310411" cy="110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trofit trong Android là gì? Tìm hiểu chi tiết về Retrof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12" y="2111433"/>
            <a:ext cx="2012662" cy="107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ire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79" y="4238508"/>
            <a:ext cx="1521057" cy="152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ang chủ - Lập Trình Viên Quốc Tế FPT Apte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28" y="0"/>
            <a:ext cx="1288472" cy="81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ostman API Platform | Sign Up for Fre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579" y="4713297"/>
            <a:ext cx="1586376" cy="158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6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554</TotalTime>
  <Words>851</Words>
  <Application>Microsoft Office PowerPoint</Application>
  <PresentationFormat>Widescreen</PresentationFormat>
  <Paragraphs>330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Corbel</vt:lpstr>
      <vt:lpstr>Times New Roman</vt:lpstr>
      <vt:lpstr>Wingdings</vt:lpstr>
      <vt:lpstr>Parallax</vt:lpstr>
      <vt:lpstr>COVID INFO</vt:lpstr>
      <vt:lpstr>Team members</vt:lpstr>
      <vt:lpstr>PowerPoint Presentation</vt:lpstr>
      <vt:lpstr>Introdution</vt:lpstr>
      <vt:lpstr>Introduction</vt:lpstr>
      <vt:lpstr>Introduction</vt:lpstr>
      <vt:lpstr>Introduction</vt:lpstr>
      <vt:lpstr>Introduction</vt:lpstr>
      <vt:lpstr>Introduction</vt:lpstr>
      <vt:lpstr>Project preview</vt:lpstr>
      <vt:lpstr>Project preview</vt:lpstr>
      <vt:lpstr>Project preview</vt:lpstr>
      <vt:lpstr>Project preview</vt:lpstr>
      <vt:lpstr>Project preview</vt:lpstr>
      <vt:lpstr>Project preview</vt:lpstr>
      <vt:lpstr>Project preview</vt:lpstr>
      <vt:lpstr>Project preview</vt:lpstr>
      <vt:lpstr>Project preview</vt:lpstr>
      <vt:lpstr>Project preview</vt:lpstr>
      <vt:lpstr>Project preview</vt:lpstr>
      <vt:lpstr>Conclusion &amp; Discussion</vt:lpstr>
      <vt:lpstr>Conclusion &amp; Discussion</vt:lpstr>
      <vt:lpstr>Task sheet</vt:lpstr>
      <vt:lpstr>Task sheet</vt:lpstr>
      <vt:lpstr>Task sheet</vt:lpstr>
      <vt:lpstr>Task sheet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INFO</dc:title>
  <dc:creator>Microsoft account</dc:creator>
  <cp:lastModifiedBy>Microsoft account</cp:lastModifiedBy>
  <cp:revision>34</cp:revision>
  <dcterms:created xsi:type="dcterms:W3CDTF">2021-09-10T11:41:03Z</dcterms:created>
  <dcterms:modified xsi:type="dcterms:W3CDTF">2021-09-23T09:21:22Z</dcterms:modified>
</cp:coreProperties>
</file>